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7" r:id="rId5"/>
    <p:sldId id="295" r:id="rId6"/>
    <p:sldId id="263" r:id="rId7"/>
    <p:sldId id="264" r:id="rId8"/>
    <p:sldId id="266" r:id="rId9"/>
    <p:sldId id="265" r:id="rId10"/>
    <p:sldId id="259" r:id="rId11"/>
    <p:sldId id="267" r:id="rId12"/>
    <p:sldId id="268" r:id="rId13"/>
    <p:sldId id="260" r:id="rId14"/>
    <p:sldId id="270" r:id="rId15"/>
    <p:sldId id="272" r:id="rId16"/>
    <p:sldId id="271" r:id="rId17"/>
    <p:sldId id="273" r:id="rId18"/>
    <p:sldId id="274" r:id="rId19"/>
    <p:sldId id="276" r:id="rId20"/>
    <p:sldId id="277" r:id="rId21"/>
    <p:sldId id="278" r:id="rId22"/>
    <p:sldId id="280" r:id="rId23"/>
    <p:sldId id="282" r:id="rId24"/>
    <p:sldId id="281" r:id="rId25"/>
    <p:sldId id="284" r:id="rId26"/>
    <p:sldId id="285" r:id="rId27"/>
    <p:sldId id="286" r:id="rId28"/>
    <p:sldId id="287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5408-62BB-4DAA-80FA-B3AB82BEF19F}" type="datetimeFigureOut">
              <a:rPr lang="en-US" smtClean="0"/>
              <a:pPr/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84EEF-C44C-485D-8245-62B7CF818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http://www.pseg.com/customer/business/small/images/smartstart.gi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1219200"/>
            <a:ext cx="2961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AE Senior Thesis 2009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April 14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, 2009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50 Connell Drive</a:t>
            </a:r>
          </a:p>
          <a:p>
            <a:pPr algn="ctr"/>
            <a:r>
              <a:rPr lang="en-US" sz="2800" dirty="0" smtClean="0"/>
              <a:t>Berkeley Heights, NJ</a:t>
            </a:r>
            <a:endParaRPr lang="en-US" sz="2800" dirty="0"/>
          </a:p>
        </p:txBody>
      </p:sp>
      <p:pic>
        <p:nvPicPr>
          <p:cNvPr id="1026" name="Picture 2" descr="F:\Thesis\Renderings\ConnellCo_HLWrenderings_Page_5.jpg"/>
          <p:cNvPicPr>
            <a:picLocks noChangeAspect="1" noChangeArrowheads="1"/>
          </p:cNvPicPr>
          <p:nvPr/>
        </p:nvPicPr>
        <p:blipFill>
          <a:blip r:embed="rId2" cstate="print"/>
          <a:srcRect l="909" t="11736" r="2727" b="19421"/>
          <a:stretch>
            <a:fillRect/>
          </a:stretch>
        </p:blipFill>
        <p:spPr bwMode="auto">
          <a:xfrm>
            <a:off x="2667000" y="4343400"/>
            <a:ext cx="3733800" cy="1726002"/>
          </a:xfrm>
          <a:prstGeom prst="rect">
            <a:avLst/>
          </a:prstGeom>
          <a:noFill/>
        </p:spPr>
      </p:pic>
      <p:pic>
        <p:nvPicPr>
          <p:cNvPr id="8" name="Content Placeholder 6" descr="ConnellCo_HLWrenderings_Page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286000"/>
            <a:ext cx="4594408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Panelized Facade System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066800"/>
            <a:ext cx="8686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Problem Statement: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Could using a single contractor for the façade prevented the alignment problems?</a:t>
            </a:r>
            <a:endParaRPr lang="en-US" sz="2000" dirty="0">
              <a:solidFill>
                <a:schemeClr val="bg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026" name="Picture 2" descr="F:\Thesis\Spring Thesis Research\Photographs Wall Panels\facade constru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479800" cy="2609850"/>
          </a:xfrm>
          <a:prstGeom prst="rect">
            <a:avLst/>
          </a:prstGeom>
          <a:noFill/>
        </p:spPr>
      </p:pic>
      <p:pic>
        <p:nvPicPr>
          <p:cNvPr id="1027" name="Picture 3" descr="F:\Thesis\Spring Thesis Research\Photographs Wall Panels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51460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Integrated Contractor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Panelized Facade System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2057400"/>
          <a:ext cx="8763000" cy="270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/>
                <a:gridCol w="4381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Advantages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Disadvantages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Less Coordination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Finding Qualified Bidders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Strong Incentive for Quality 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Chance of Subcontracting a Work</a:t>
                      </a:r>
                      <a:r>
                        <a:rPr lang="en-US" baseline="0" dirty="0" smtClean="0"/>
                        <a:t> Package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Eliminates “Finger Pointing”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 has less Control</a:t>
                      </a:r>
                      <a:r>
                        <a:rPr lang="en-US" baseline="0" dirty="0" smtClean="0"/>
                        <a:t> Over the Process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Subs Claim it is More Cost Effective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Unqualified</a:t>
                      </a:r>
                      <a:r>
                        <a:rPr lang="en-US" baseline="0" dirty="0" smtClean="0"/>
                        <a:t> Subcontractor May get Hired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Subcontractor</a:t>
                      </a:r>
                      <a:r>
                        <a:rPr lang="en-US" baseline="0" dirty="0" smtClean="0"/>
                        <a:t> would be More Likely to </a:t>
                      </a:r>
                    </a:p>
                    <a:p>
                      <a:r>
                        <a:rPr lang="en-US" baseline="0" dirty="0" smtClean="0"/>
                        <a:t>Work Through a Problem on Their 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Subcontracting Defeats</a:t>
                      </a:r>
                      <a:r>
                        <a:rPr lang="en-US" baseline="0" dirty="0" smtClean="0"/>
                        <a:t> the Goal of Using</a:t>
                      </a:r>
                    </a:p>
                    <a:p>
                      <a:r>
                        <a:rPr lang="en-US" baseline="0" dirty="0" smtClean="0"/>
                        <a:t>An Integrated Contractor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38200"/>
            <a:ext cx="326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Potential Solution:</a:t>
            </a:r>
            <a:endParaRPr lang="en-US" sz="3200" dirty="0">
              <a:solidFill>
                <a:srgbClr val="00B05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9" name="Rectangle 8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Panelized Facade System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6084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Dedicated Quality Control Staff: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 Probably would have caught problem sooner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 $8,000 more per month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smtClean="0">
                <a:solidFill>
                  <a:schemeClr val="bg2"/>
                </a:solidFill>
              </a:rPr>
              <a:t>Regular field </a:t>
            </a:r>
            <a:r>
              <a:rPr lang="en-US" sz="2000" dirty="0" smtClean="0">
                <a:solidFill>
                  <a:schemeClr val="bg2"/>
                </a:solidFill>
              </a:rPr>
              <a:t>personnel </a:t>
            </a:r>
            <a:r>
              <a:rPr lang="en-US" sz="2000" dirty="0" smtClean="0">
                <a:solidFill>
                  <a:schemeClr val="bg2"/>
                </a:solidFill>
              </a:rPr>
              <a:t>could be </a:t>
            </a:r>
            <a:r>
              <a:rPr lang="en-US" sz="2000" dirty="0" smtClean="0">
                <a:solidFill>
                  <a:schemeClr val="bg2"/>
                </a:solidFill>
              </a:rPr>
              <a:t>just as effective </a:t>
            </a:r>
            <a:endParaRPr lang="en-US" sz="2000" dirty="0" smtClean="0">
              <a:solidFill>
                <a:schemeClr val="bg2"/>
              </a:solidFill>
            </a:endParaRP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667000"/>
            <a:ext cx="222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Another Option: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99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Conclusion: </a:t>
            </a:r>
            <a:r>
              <a:rPr lang="en-US" sz="2400" dirty="0" smtClean="0">
                <a:solidFill>
                  <a:schemeClr val="bg2"/>
                </a:solidFill>
              </a:rPr>
              <a:t>Using an integrated contractor is not feasible since the disadvantages have major implications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19812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</a:rPr>
              <a:t>  </a:t>
            </a:r>
            <a:r>
              <a:rPr lang="en-US" sz="2000" u="sng" dirty="0" smtClean="0">
                <a:solidFill>
                  <a:schemeClr val="bg2"/>
                </a:solidFill>
              </a:rPr>
              <a:t>Shop </a:t>
            </a:r>
            <a:r>
              <a:rPr lang="en-US" sz="2000" u="sng" dirty="0" smtClean="0">
                <a:solidFill>
                  <a:schemeClr val="bg2"/>
                </a:solidFill>
              </a:rPr>
              <a:t>drawing coordination is </a:t>
            </a:r>
            <a:r>
              <a:rPr lang="en-US" sz="2000" u="sng" dirty="0" smtClean="0">
                <a:solidFill>
                  <a:schemeClr val="bg2"/>
                </a:solidFill>
              </a:rPr>
              <a:t>the key </a:t>
            </a:r>
            <a:r>
              <a:rPr lang="en-US" sz="2000" u="sng" dirty="0" smtClean="0">
                <a:solidFill>
                  <a:schemeClr val="bg2"/>
                </a:solidFill>
              </a:rPr>
              <a:t>to success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4800600"/>
            <a:ext cx="6305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The experience was a lesson </a:t>
            </a:r>
            <a:r>
              <a:rPr lang="en-US" sz="2000" dirty="0" smtClean="0">
                <a:solidFill>
                  <a:schemeClr val="bg2"/>
                </a:solidFill>
              </a:rPr>
              <a:t>learned for everyone involved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High Performance Glazing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295400"/>
            <a:ext cx="50883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Problem Statement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Can </a:t>
            </a:r>
            <a:r>
              <a:rPr lang="en-US" sz="2000" dirty="0" smtClean="0">
                <a:solidFill>
                  <a:schemeClr val="bg2"/>
                </a:solidFill>
              </a:rPr>
              <a:t>replacing the vision glass with a more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e</a:t>
            </a:r>
            <a:r>
              <a:rPr lang="en-US" sz="2000" dirty="0" smtClean="0">
                <a:solidFill>
                  <a:schemeClr val="bg2"/>
                </a:solidFill>
              </a:rPr>
              <a:t>nergy efficient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smtClean="0">
                <a:solidFill>
                  <a:schemeClr val="bg2"/>
                </a:solidFill>
              </a:rPr>
              <a:t>glass result </a:t>
            </a:r>
            <a:r>
              <a:rPr lang="en-US" sz="2000" dirty="0" smtClean="0">
                <a:solidFill>
                  <a:schemeClr val="bg2"/>
                </a:solidFill>
              </a:rPr>
              <a:t>in  </a:t>
            </a:r>
            <a:r>
              <a:rPr lang="en-US" sz="2000" dirty="0" smtClean="0">
                <a:solidFill>
                  <a:schemeClr val="bg2"/>
                </a:solidFill>
              </a:rPr>
              <a:t>long run energy </a:t>
            </a:r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&amp; </a:t>
            </a:r>
            <a:r>
              <a:rPr lang="en-US" sz="2000" dirty="0" smtClean="0">
                <a:solidFill>
                  <a:schemeClr val="bg2"/>
                </a:solidFill>
              </a:rPr>
              <a:t>equipment savings for </a:t>
            </a:r>
            <a:r>
              <a:rPr lang="en-US" sz="2000" dirty="0" smtClean="0">
                <a:solidFill>
                  <a:schemeClr val="bg2"/>
                </a:solidFill>
              </a:rPr>
              <a:t>the owner</a:t>
            </a:r>
            <a:r>
              <a:rPr lang="en-US" sz="2000" dirty="0" smtClean="0">
                <a:solidFill>
                  <a:schemeClr val="bg2"/>
                </a:solidFill>
              </a:rPr>
              <a:t>?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731" y="2987695"/>
            <a:ext cx="463626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Methodology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00B050"/>
                </a:solidFill>
              </a:rPr>
              <a:t>Research and select a new type of glass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00B050"/>
                </a:solidFill>
              </a:rPr>
              <a:t>Perform energy modeling simulation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00B050"/>
                </a:solidFill>
              </a:rPr>
              <a:t>Compare costs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9" name="Picture 3" descr="http://www.veradewindows.com/Image/Glass/solar-headgain.jpg"/>
          <p:cNvPicPr>
            <a:picLocks noChangeAspect="1" noChangeArrowheads="1"/>
          </p:cNvPicPr>
          <p:nvPr/>
        </p:nvPicPr>
        <p:blipFill>
          <a:blip r:embed="rId2"/>
          <a:srcRect l="1887" t="7257" r="3774" b="8079"/>
          <a:stretch>
            <a:fillRect/>
          </a:stretch>
        </p:blipFill>
        <p:spPr bwMode="auto">
          <a:xfrm>
            <a:off x="5029200" y="3048000"/>
            <a:ext cx="3810000" cy="2667000"/>
          </a:xfrm>
          <a:prstGeom prst="rect">
            <a:avLst/>
          </a:prstGeom>
          <a:noFill/>
        </p:spPr>
      </p:pic>
      <p:pic>
        <p:nvPicPr>
          <p:cNvPr id="4105" name="Picture 9" descr="http://www.treehugger.com/us-money-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143000"/>
            <a:ext cx="3200400" cy="177165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tl00_ContentPlaceHolder1_Image3" descr="http://www.veradewindows.com/Image/Glass/solar-control-glass%5B1%5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066801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Performance Glazing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556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Current Glass</a:t>
            </a:r>
            <a:r>
              <a:rPr lang="en-US" b="1" dirty="0" smtClean="0">
                <a:solidFill>
                  <a:schemeClr val="bg1"/>
                </a:solidFill>
              </a:rPr>
              <a:t> - YCW 750 Spline Tech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Proposed Glass </a:t>
            </a:r>
            <a:r>
              <a:rPr lang="en-US" b="1" dirty="0" smtClean="0">
                <a:solidFill>
                  <a:schemeClr val="bg1"/>
                </a:solidFill>
              </a:rPr>
              <a:t>-Solarban</a:t>
            </a:r>
            <a:r>
              <a:rPr lang="en-US" b="1" baseline="30000" dirty="0" smtClean="0">
                <a:solidFill>
                  <a:schemeClr val="bg1"/>
                </a:solidFill>
              </a:rPr>
              <a:t>®</a:t>
            </a:r>
            <a:r>
              <a:rPr lang="en-US" b="1" dirty="0" smtClean="0">
                <a:solidFill>
                  <a:schemeClr val="bg1"/>
                </a:solidFill>
              </a:rPr>
              <a:t> 70XL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Product Description: </a:t>
            </a:r>
            <a:r>
              <a:rPr lang="en-US" b="1" dirty="0" smtClean="0">
                <a:solidFill>
                  <a:schemeClr val="bg2"/>
                </a:solidFill>
              </a:rPr>
              <a:t>SolarBan is a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evolutionary </a:t>
            </a:r>
            <a:r>
              <a:rPr lang="en-US" dirty="0" smtClean="0">
                <a:solidFill>
                  <a:schemeClr val="bg1"/>
                </a:solidFill>
              </a:rPr>
              <a:t>new Solar Control, Low-E glass manufactured by PPG that has been recognized as one of the most energy efficient on the market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52600" y="35814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U-Value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SplineTech 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SolarBan70XL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2" name="Rectangle 11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67000" y="4876800"/>
            <a:ext cx="40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SolarBan has a lower rate of heat transfer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828800"/>
          <a:ext cx="7196772" cy="1433195"/>
        </p:xfrm>
        <a:graphic>
          <a:graphicData uri="http://schemas.openxmlformats.org/drawingml/2006/table">
            <a:tbl>
              <a:tblPr/>
              <a:tblGrid>
                <a:gridCol w="1787277"/>
                <a:gridCol w="1021545"/>
                <a:gridCol w="860718"/>
                <a:gridCol w="949877"/>
                <a:gridCol w="1379893"/>
                <a:gridCol w="1197462"/>
              </a:tblGrid>
              <a:tr h="8147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Glazing Type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Square </a:t>
                      </a:r>
                      <a:b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Foot</a:t>
                      </a:r>
                      <a:b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Cost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Size of</a:t>
                      </a:r>
                      <a:b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Panels (sf)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Cost per</a:t>
                      </a:r>
                      <a:b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Unit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Number of </a:t>
                      </a:r>
                      <a:b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Glass Units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b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Material</a:t>
                      </a:r>
                      <a:b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Cost 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 Spline Tech 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$10.45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$365.75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589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$215,427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711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SolarBan70XL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$9.25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$323.75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589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$190,689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Performance Glazing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990600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Material Cost Comparison: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4267200"/>
            <a:ext cx="4527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Upfront Savings = $25,000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29698" name="Picture 2" descr="http://api.ning.com/files/pQnd-2j9k3VGaExsz0190Bs8WByYD4H9VsjWzqw6X5VRRpG7DZMB7F5SQ4gDFOtADtYMQn*cgHNnr*H2CWZS76JjSu6hSvkL/mo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3429000"/>
            <a:ext cx="1805011" cy="2310874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0" name="Rectangle 9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39641" t="30598" r="12411" b="16515"/>
          <a:stretch>
            <a:fillRect/>
          </a:stretch>
        </p:blipFill>
        <p:spPr bwMode="auto">
          <a:xfrm>
            <a:off x="6172200" y="3124200"/>
            <a:ext cx="2667000" cy="178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1524000"/>
          <a:ext cx="8915399" cy="1752599"/>
        </p:xfrm>
        <a:graphic>
          <a:graphicData uri="http://schemas.openxmlformats.org/drawingml/2006/table">
            <a:tbl>
              <a:tblPr/>
              <a:tblGrid>
                <a:gridCol w="1684883"/>
                <a:gridCol w="1468076"/>
                <a:gridCol w="1282380"/>
                <a:gridCol w="1727663"/>
                <a:gridCol w="1504047"/>
                <a:gridCol w="1248350"/>
              </a:tblGrid>
              <a:tr h="9896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Glazing Type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Estimated Operating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Expenses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Annual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Operating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Savings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Estimated Total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Capital Cooling HVAC Costs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Initial Capital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Cost Savings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1st Year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Savings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15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Spline Tech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$1.56/sf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$7.63/sf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615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SolarBan70XL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$1.41/sf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$25,500*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$6.34/sf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$1.29/sf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$244,800*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39779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*Based on 170,000 sf of office space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Performance Glazing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3429000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The DOE’s 2.2 Building Energy Analysis Simulation Tool was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Used for this estimate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8200"/>
            <a:ext cx="286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Simulation Results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14985" y="4825425"/>
            <a:ext cx="232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SolarBan was used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on this university building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4114800"/>
            <a:ext cx="4472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Over $200,000 saved in </a:t>
            </a:r>
            <a:r>
              <a:rPr lang="en-US" dirty="0" smtClean="0">
                <a:solidFill>
                  <a:srgbClr val="00B050"/>
                </a:solidFill>
              </a:rPr>
              <a:t>initial equipment </a:t>
            </a:r>
            <a:r>
              <a:rPr lang="en-US" dirty="0" smtClean="0">
                <a:solidFill>
                  <a:srgbClr val="00B050"/>
                </a:solidFill>
              </a:rPr>
              <a:t>cost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$25,500 saved per </a:t>
            </a:r>
            <a:r>
              <a:rPr lang="en-US" dirty="0" smtClean="0">
                <a:solidFill>
                  <a:srgbClr val="00B050"/>
                </a:solidFill>
              </a:rPr>
              <a:t>year in utility bills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" y="914400"/>
          <a:ext cx="9143999" cy="1857439"/>
        </p:xfrm>
        <a:graphic>
          <a:graphicData uri="http://schemas.openxmlformats.org/drawingml/2006/table">
            <a:tbl>
              <a:tblPr/>
              <a:tblGrid>
                <a:gridCol w="1490056"/>
                <a:gridCol w="872436"/>
                <a:gridCol w="975688"/>
                <a:gridCol w="958638"/>
                <a:gridCol w="1074203"/>
                <a:gridCol w="1077046"/>
                <a:gridCol w="1316706"/>
                <a:gridCol w="1379226"/>
              </a:tblGrid>
              <a:tr h="236818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/>
                          <a:ea typeface="Times New Roman"/>
                          <a:cs typeface="Times New Roman"/>
                        </a:rPr>
                        <a:t>Summary of Findings</a:t>
                      </a:r>
                      <a:endParaRPr lang="en-US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7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Glazing Type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U- Value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Square </a:t>
                      </a:r>
                      <a:b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Foot</a:t>
                      </a:r>
                      <a:b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Cost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Cost per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 Unit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Total Glass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Material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Cost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Glass  Material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Cost 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Savings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Estimated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Energy </a:t>
                      </a:r>
                      <a:b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Reduction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Estimated</a:t>
                      </a:r>
                      <a:b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Equipment Cost</a:t>
                      </a:r>
                      <a:b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Reduction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818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  <a:cs typeface="Times New Roman"/>
                        </a:rPr>
                        <a:t> Spline Tech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0.45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$10.45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$365.75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$215,427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3334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  <a:cs typeface="Times New Roman"/>
                        </a:rPr>
                        <a:t>SolarBan70XL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0.26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$9.25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$323.75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$190,689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$24,738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9%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16%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03" marR="682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Performance Glazing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870299"/>
            <a:ext cx="707264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Conclusion: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SolarBan70XL  provides significant cost savings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 9% Energy Reduction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 16% Equipment Cost Reduction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chemeClr val="bg2"/>
                </a:solidFill>
              </a:rPr>
              <a:t>SolarBan70XL should be used in place of SplineTech750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8" name="Rectangle 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838200"/>
            <a:ext cx="768691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Problem Statement: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Would replacing the mechanical equipment with a modular central plant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be beneficial for the project?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Prefabrication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1750" name="Picture 6" descr="http://www.pipelinespecialties.com/PlumbingIssu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752600"/>
            <a:ext cx="1600200" cy="160020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3"/>
          <a:srcRect l="7974" r="1648" b="8925"/>
          <a:stretch>
            <a:fillRect/>
          </a:stretch>
        </p:blipFill>
        <p:spPr bwMode="auto">
          <a:xfrm>
            <a:off x="609600" y="31242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3" name="Rectangle 12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5" name="Picture 14"/>
          <p:cNvPicPr/>
          <p:nvPr/>
        </p:nvPicPr>
        <p:blipFill>
          <a:blip r:embed="rId4"/>
          <a:srcRect l="18808" t="33273" r="18489" b="27757"/>
          <a:stretch>
            <a:fillRect/>
          </a:stretch>
        </p:blipFill>
        <p:spPr bwMode="auto">
          <a:xfrm>
            <a:off x="4724400" y="3505200"/>
            <a:ext cx="420560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"/>
            <a:ext cx="32738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What is it?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Modular Plants Combine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Chiller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Pumps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Cooling Tower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Interconnecting Pipes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All in one pre-assembled module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 l="53236" t="33380" r="1945" b="20601"/>
          <a:stretch>
            <a:fillRect/>
          </a:stretch>
        </p:blipFill>
        <p:spPr bwMode="auto">
          <a:xfrm>
            <a:off x="5638800" y="3276600"/>
            <a:ext cx="3118485" cy="23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2"/>
          <a:srcRect l="3274" t="38348" r="53676" b="19917"/>
          <a:stretch>
            <a:fillRect/>
          </a:stretch>
        </p:blipFill>
        <p:spPr bwMode="auto">
          <a:xfrm>
            <a:off x="5715000" y="1066800"/>
            <a:ext cx="2895600" cy="21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 l="8391" t="30598" r="14429" b="13731"/>
          <a:stretch>
            <a:fillRect/>
          </a:stretch>
        </p:blipFill>
        <p:spPr bwMode="auto">
          <a:xfrm>
            <a:off x="381000" y="3200400"/>
            <a:ext cx="4498975" cy="2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0" name="Rectangle 9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772400" cy="1069975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About Myself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438400"/>
            <a:ext cx="3886200" cy="2971800"/>
          </a:xfrm>
        </p:spPr>
        <p:txBody>
          <a:bodyPr>
            <a:noAutofit/>
          </a:bodyPr>
          <a:lstStyle/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Program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 5</a:t>
            </a:r>
            <a:r>
              <a:rPr lang="en-US" sz="2000" baseline="30000" dirty="0" smtClean="0">
                <a:solidFill>
                  <a:schemeClr val="bg2"/>
                </a:solidFill>
              </a:rPr>
              <a:t>th</a:t>
            </a:r>
            <a:r>
              <a:rPr lang="en-US" sz="2000" dirty="0" smtClean="0">
                <a:solidFill>
                  <a:schemeClr val="bg2"/>
                </a:solidFill>
              </a:rPr>
              <a:t> year Penn State AE</a:t>
            </a:r>
          </a:p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Hometown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bg2"/>
                </a:solidFill>
              </a:rPr>
              <a:t> Poughkeepsie, NY</a:t>
            </a:r>
          </a:p>
          <a:p>
            <a:pPr algn="l"/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026" name="Picture 2" descr="C:\Users\Jason Salyer\Pictures\Random\DSC037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438400"/>
            <a:ext cx="2425700" cy="3467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0" y="2514600"/>
            <a:ext cx="319074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Professional Experience: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Whiting-Turner 2007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Loyola Dormitory</a:t>
            </a:r>
          </a:p>
          <a:p>
            <a:pPr marL="800100" lvl="1" indent="-342900"/>
            <a:endParaRPr lang="en-US" sz="2000" dirty="0" smtClean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Turner Construction 2008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</a:rPr>
              <a:t>WTC Tower 2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43000" y="990600"/>
            <a:ext cx="64008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Jason Salyer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Management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 l="14956" t="37849" r="16617" b="14379"/>
          <a:stretch>
            <a:fillRect/>
          </a:stretch>
        </p:blipFill>
        <p:spPr bwMode="auto">
          <a:xfrm>
            <a:off x="5791200" y="4267200"/>
            <a:ext cx="31607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00200" y="762000"/>
          <a:ext cx="5944552" cy="3451862"/>
        </p:xfrm>
        <a:graphic>
          <a:graphicData uri="http://schemas.openxmlformats.org/drawingml/2006/table">
            <a:tbl>
              <a:tblPr/>
              <a:tblGrid>
                <a:gridCol w="3106853"/>
                <a:gridCol w="2837699"/>
              </a:tblGrid>
              <a:tr h="51367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Modular Central 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Plant vs.</a:t>
                      </a:r>
                      <a:r>
                        <a:rPr lang="en-US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Site Built Plant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3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Advantages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  <a:cs typeface="Times New Roman"/>
                        </a:rPr>
                        <a:t>Disadvantages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163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Reduced owner &amp; contractor risk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Long lead time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163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Single source supplier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Heavy loads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163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Fast site assembly time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Structural coordination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163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Reduced trade coordination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Rigging &amp; crane requirements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163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Less field labor required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Vibration isolation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Easily expandable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May need to locate on grade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8" name="Rectangle 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>
          <a:blip r:embed="rId3"/>
          <a:srcRect l="18808" t="33273" r="18489" b="27757"/>
          <a:stretch>
            <a:fillRect/>
          </a:stretch>
        </p:blipFill>
        <p:spPr bwMode="auto">
          <a:xfrm>
            <a:off x="228600" y="4343400"/>
            <a:ext cx="367220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 l="10822" t="12560" r="58607" b="2493"/>
          <a:stretch>
            <a:fillRect/>
          </a:stretch>
        </p:blipFill>
        <p:spPr bwMode="auto">
          <a:xfrm>
            <a:off x="4267201" y="762000"/>
            <a:ext cx="4876800" cy="500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43000"/>
            <a:ext cx="371512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Rigging Requirements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66 Ton Equipment Weight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Must balance load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Multiple Spreader Bars &amp; Shackles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1” Cables, 1” Shackles </a:t>
            </a:r>
            <a:r>
              <a:rPr lang="en-US" u="sng" dirty="0" smtClean="0">
                <a:solidFill>
                  <a:schemeClr val="bg1"/>
                </a:solidFill>
              </a:rPr>
              <a:t>Minimum</a:t>
            </a:r>
          </a:p>
          <a:p>
            <a:endParaRPr lang="en-US" u="sng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Experienced Rigging Crew Essential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8" name="Rectangle 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8496300" y="3390900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1200" y="5486400"/>
            <a:ext cx="571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Key Assumption: 7 days to connect wiring &amp; piping hookups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762000"/>
            <a:ext cx="285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Modular vs. Site Built  Plants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8600" y="1066800"/>
            <a:ext cx="8698836" cy="4495800"/>
            <a:chOff x="228600" y="1066800"/>
            <a:chExt cx="8698836" cy="4495800"/>
          </a:xfrm>
        </p:grpSpPr>
        <p:pic>
          <p:nvPicPr>
            <p:cNvPr id="2" name="Picture 1"/>
            <p:cNvPicPr/>
            <p:nvPr/>
          </p:nvPicPr>
          <p:blipFill>
            <a:blip r:embed="rId2"/>
            <a:srcRect l="3757" t="11421" r="22018" b="50139"/>
            <a:stretch>
              <a:fillRect/>
            </a:stretch>
          </p:blipFill>
          <p:spPr bwMode="auto">
            <a:xfrm>
              <a:off x="228600" y="1066800"/>
              <a:ext cx="8698836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04800" y="3505200"/>
              <a:ext cx="15504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Begin Start up and Testing</a:t>
              </a:r>
              <a:endParaRPr lang="en-US" sz="1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1400" y="3733007"/>
            <a:ext cx="1221583" cy="1753393"/>
            <a:chOff x="7313611" y="3505201"/>
            <a:chExt cx="1221583" cy="1753393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7391400" y="4038600"/>
              <a:ext cx="1143000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7315200" y="4038600"/>
              <a:ext cx="533400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7313611" y="3505201"/>
              <a:ext cx="1221583" cy="1753393"/>
              <a:chOff x="7313611" y="3505201"/>
              <a:chExt cx="1221583" cy="1753393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7658100" y="4381500"/>
                <a:ext cx="1752600" cy="15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6514306" y="4304506"/>
                <a:ext cx="1600200" cy="1589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7467600" y="3657600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37 Days</a:t>
                </a:r>
                <a:endParaRPr lang="en-US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8" name="Rectangle 1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 l="60811" t="23483" r="9567" b="37099"/>
          <a:stretch>
            <a:fillRect/>
          </a:stretch>
        </p:blipFill>
        <p:spPr bwMode="auto">
          <a:xfrm>
            <a:off x="1752600" y="2286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5181600"/>
            <a:ext cx="349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Elevation of MCP Located on Grade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4425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Increase size of structural members = $$$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Locate on grade = Eyesore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81000" y="6858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STAAD Analysis: </a:t>
            </a:r>
            <a:r>
              <a:rPr lang="en-US" dirty="0" smtClean="0">
                <a:solidFill>
                  <a:schemeClr val="bg2"/>
                </a:solidFill>
              </a:rPr>
              <a:t>Supporting W18x35 will deflect at least 2” = </a:t>
            </a:r>
            <a:r>
              <a:rPr lang="en-US" dirty="0" smtClean="0">
                <a:solidFill>
                  <a:srgbClr val="C00000"/>
                </a:solidFill>
              </a:rPr>
              <a:t>not acceptable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19200"/>
            <a:ext cx="6712350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Design Concern #1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Volume of Air Required compared to the 8 ACCU’s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What does this mean?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MCP would require 185,000 CFM  (total supply &amp; return)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This requires 2 vertical shafts (supply &amp; return) each measuring 6’ x 7’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Why is this Bad?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Too much floor space used – Lack of vertical shaft space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Large ductwork heavier &amp; more expensive to construct &amp; support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Supply &amp; return fan would be required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Very high horsepower motors required for fans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hessaire.com/img/header-f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838200"/>
            <a:ext cx="2533650" cy="1476796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7" name="Rectangle 6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19200"/>
            <a:ext cx="812023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Design Concern #2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Service failure = no AC for entire building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Why is this bad?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The building is unoccupiable until the unit is fixed.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What about the current design?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2 units per floor provide cooling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If one unit fails the other unit can still cool the floor while the other is being repaired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All units are required only for peak design load</a:t>
            </a:r>
          </a:p>
          <a:p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0146" y="1143000"/>
            <a:ext cx="2866654" cy="184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7" name="Rectangle 6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38200"/>
            <a:ext cx="798904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Design Concern #3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Replacement parts are large must be special ordered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What does this mean?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Must keep parts in stock or wait until they arrive for service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Why is this bad?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Long lead time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The building may be without cooling capabilities for an extended period of time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88620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Example: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Replacement motors for the fans are very large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and may require a crane.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The parts for the actual equipment are smaller and easily attainable.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7892" name="Picture 4" descr="hvac mo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4038600"/>
            <a:ext cx="2257425" cy="169494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8" name="Rectangle 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Prefabrication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90600"/>
            <a:ext cx="72132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Conclusion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A modular plant is </a:t>
            </a:r>
            <a:r>
              <a:rPr lang="en-US" u="sng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chemeClr val="bg2"/>
                </a:solidFill>
              </a:rPr>
              <a:t> a good option for this building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Why?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Even though it has a faster installation time the disadvantages create bigger problems.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sz="3200" dirty="0" smtClean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6" name="Rectangle 5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4098" name="Picture 2" descr="http://blog.beliefnet.com/moviemom/thumbs%20down%20col.gif"/>
          <p:cNvPicPr>
            <a:picLocks noChangeAspect="1" noChangeArrowheads="1"/>
          </p:cNvPicPr>
          <p:nvPr/>
        </p:nvPicPr>
        <p:blipFill>
          <a:blip r:embed="rId2"/>
          <a:srcRect l="7495" t="2649" r="2564" b="5669"/>
          <a:stretch>
            <a:fillRect/>
          </a:stretch>
        </p:blipFill>
        <p:spPr bwMode="auto">
          <a:xfrm>
            <a:off x="6934200" y="3429000"/>
            <a:ext cx="1187246" cy="1937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Reducing Operating Costs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762000"/>
            <a:ext cx="218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Critical Industry Issue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6952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Energy Costs are expected to rise dramatically in the next decade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5908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Energy modeling prior to construction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Use of efficient equipment &amp; water efficient fixtures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Take advantage of state rebates for efficient equipment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Energy monitory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Optimizing operating set points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Continuous commissioning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133600"/>
            <a:ext cx="3069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Techniques to Reduce Costs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45058" name="Picture 2" descr="http://alcyumenergysolutions.co.uk/img/i_cost_man.jpg"/>
          <p:cNvPicPr>
            <a:picLocks noChangeAspect="1" noChangeArrowheads="1"/>
          </p:cNvPicPr>
          <p:nvPr/>
        </p:nvPicPr>
        <p:blipFill>
          <a:blip r:embed="rId2"/>
          <a:srcRect l="2778" t="7639" r="5556" b="15972"/>
          <a:stretch>
            <a:fillRect/>
          </a:stretch>
        </p:blipFill>
        <p:spPr bwMode="auto">
          <a:xfrm>
            <a:off x="6172200" y="2286000"/>
            <a:ext cx="2667000" cy="15240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0" name="Rectangle 9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http://www.pseg.com/customer/business/small/images/smartstart.gif"/>
          <p:cNvPicPr/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6172200" y="3962400"/>
            <a:ext cx="27126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static.guim.co.uk/sys-images/Money/Pix/pictures/2008/02/29/TapFotexMedienAgenturGMBHRexFeatures460.jpg"/>
          <p:cNvPicPr>
            <a:picLocks noChangeAspect="1" noChangeArrowheads="1"/>
          </p:cNvPicPr>
          <p:nvPr/>
        </p:nvPicPr>
        <p:blipFill>
          <a:blip r:embed="rId5"/>
          <a:srcRect l="40000"/>
          <a:stretch>
            <a:fillRect/>
          </a:stretch>
        </p:blipFill>
        <p:spPr bwMode="auto">
          <a:xfrm>
            <a:off x="4495800" y="3962400"/>
            <a:ext cx="1409700" cy="1409700"/>
          </a:xfrm>
          <a:prstGeom prst="rect">
            <a:avLst/>
          </a:prstGeom>
          <a:noFill/>
        </p:spPr>
      </p:pic>
      <p:pic>
        <p:nvPicPr>
          <p:cNvPr id="14" name="Picture 2" descr="http://www.uhlcompany.com/New_Images/EnergyColl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438400"/>
            <a:ext cx="1368222" cy="1244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End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219200"/>
            <a:ext cx="387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Questions or Comments?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5" name="Picture 4" descr="F:\Thesis\Aerial Photos\25 June 2008\20080625 0077.jpg"/>
          <p:cNvPicPr/>
          <p:nvPr/>
        </p:nvPicPr>
        <p:blipFill>
          <a:blip r:embed="rId2" cstate="print"/>
          <a:srcRect l="1389" t="16673"/>
          <a:stretch>
            <a:fillRect/>
          </a:stretch>
        </p:blipFill>
        <p:spPr bwMode="auto">
          <a:xfrm>
            <a:off x="1752600" y="1905000"/>
            <a:ext cx="5410200" cy="304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7" name="Rectangle 6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Topics to be Presented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668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Analysis 1 – Panelized Façade System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Analysis 2 - High Performance Glazing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Analysis 3 - Prefabrication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Industry Issue - Reducing Operating Costs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8200"/>
            <a:ext cx="2438400" cy="2759605"/>
          </a:xfrm>
          <a:prstGeom prst="rect">
            <a:avLst/>
          </a:prstGeom>
        </p:spPr>
      </p:pic>
      <p:pic>
        <p:nvPicPr>
          <p:cNvPr id="2050" name="Picture 2" descr="F:\Thesis\Aerial Photos\10 July 2008\20080725 0020.jpg"/>
          <p:cNvPicPr>
            <a:picLocks noChangeAspect="1" noChangeArrowheads="1"/>
          </p:cNvPicPr>
          <p:nvPr/>
        </p:nvPicPr>
        <p:blipFill>
          <a:blip r:embed="rId3" cstate="print"/>
          <a:srcRect l="30834" t="18754" r="22500" b="42501"/>
          <a:stretch>
            <a:fillRect/>
          </a:stretch>
        </p:blipFill>
        <p:spPr bwMode="auto">
          <a:xfrm>
            <a:off x="304800" y="2895600"/>
            <a:ext cx="4267200" cy="23622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8" name="Rectangle 7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1" name="Picture 10" descr="ConnellCo_HLWrenderings_Page_1.jpg"/>
          <p:cNvPicPr>
            <a:picLocks noChangeAspect="1"/>
          </p:cNvPicPr>
          <p:nvPr/>
        </p:nvPicPr>
        <p:blipFill>
          <a:blip r:embed="rId4" cstate="print"/>
          <a:srcRect l="3846" t="25687" r="3846" b="11901"/>
          <a:stretch>
            <a:fillRect/>
          </a:stretch>
        </p:blipFill>
        <p:spPr>
          <a:xfrm>
            <a:off x="5181600" y="3733800"/>
            <a:ext cx="36576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0"/>
            <a:ext cx="8915400" cy="464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Background Info</a:t>
            </a:r>
          </a:p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Major Players: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Owner: Connell Real Estate &amp; Development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CM: Turner Construction for Core &amp; Shell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Architect: HLW International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3622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General Data: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4 Story High End Office Building with Cafeteria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185,000 Total Square Feet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$38.9 Million Construction Cost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Dates </a:t>
            </a:r>
            <a:r>
              <a:rPr lang="en-US" dirty="0">
                <a:solidFill>
                  <a:schemeClr val="bg2"/>
                </a:solidFill>
              </a:rPr>
              <a:t>of Construction </a:t>
            </a:r>
            <a:r>
              <a:rPr lang="en-US" dirty="0" smtClean="0">
                <a:solidFill>
                  <a:schemeClr val="bg2"/>
                </a:solidFill>
              </a:rPr>
              <a:t>(core &amp; shell):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 July 2007 to January 2009</a:t>
            </a:r>
            <a:endParaRPr lang="en-US" sz="1500" dirty="0" smtClean="0">
              <a:solidFill>
                <a:schemeClr val="bg2"/>
              </a:solidFill>
            </a:endParaRPr>
          </a:p>
        </p:txBody>
      </p:sp>
      <p:pic>
        <p:nvPicPr>
          <p:cNvPr id="8" name="Picture 7" descr="20080425 0195.jpg"/>
          <p:cNvPicPr>
            <a:picLocks noChangeAspect="1"/>
          </p:cNvPicPr>
          <p:nvPr/>
        </p:nvPicPr>
        <p:blipFill>
          <a:blip r:embed="rId2" cstate="print"/>
          <a:srcRect l="14167" t="6242" r="11667" b="6242"/>
          <a:stretch>
            <a:fillRect/>
          </a:stretch>
        </p:blipFill>
        <p:spPr>
          <a:xfrm>
            <a:off x="4876800" y="1066800"/>
            <a:ext cx="3875314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Berkeley Heights, NJ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5410200"/>
            <a:ext cx="360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50 Connell Drive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52400" y="0"/>
            <a:ext cx="8915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 Info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914400"/>
            <a:ext cx="13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Location: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5139" t="46875" r="35578" b="25000"/>
          <a:stretch>
            <a:fillRect/>
          </a:stretch>
        </p:blipFill>
        <p:spPr bwMode="auto">
          <a:xfrm>
            <a:off x="4572000" y="1752600"/>
            <a:ext cx="423333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/>
          <p:nvPr/>
        </p:nvPicPr>
        <p:blipFill>
          <a:blip r:embed="rId3"/>
          <a:srcRect l="37415" t="22470" r="40904" b="54279"/>
          <a:stretch>
            <a:fillRect/>
          </a:stretch>
        </p:blipFill>
        <p:spPr bwMode="auto">
          <a:xfrm>
            <a:off x="228600" y="1752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209800" y="4648200"/>
            <a:ext cx="4277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20 miles west of NYC &amp; adjacent to I-78</a:t>
            </a:r>
            <a:endParaRPr lang="en-US" sz="2000" dirty="0">
              <a:solidFill>
                <a:schemeClr val="bg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52400" y="0"/>
            <a:ext cx="8915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 Info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152400" y="990600"/>
            <a:ext cx="395454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2"/>
                </a:solidFill>
              </a:rPr>
              <a:t>Structural:</a:t>
            </a:r>
            <a:endParaRPr lang="en-US" sz="2400" b="1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 Concrete Footings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 Grade Beams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 Structural Steel Frame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 Composite Floor Slabs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 Vertical Steel Cross Bracing</a:t>
            </a:r>
          </a:p>
        </p:txBody>
      </p:sp>
      <p:pic>
        <p:nvPicPr>
          <p:cNvPr id="7" name="Picture 6" descr="20080125 0169.jpg"/>
          <p:cNvPicPr>
            <a:picLocks noChangeAspect="1"/>
          </p:cNvPicPr>
          <p:nvPr/>
        </p:nvPicPr>
        <p:blipFill>
          <a:blip r:embed="rId2" cstate="print"/>
          <a:srcRect l="35403" t="25131" r="31962" b="39897"/>
          <a:stretch>
            <a:fillRect/>
          </a:stretch>
        </p:blipFill>
        <p:spPr>
          <a:xfrm>
            <a:off x="4130039" y="990600"/>
            <a:ext cx="5013961" cy="3581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9" name="Rectangle 8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Background Info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65532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Mechanical Systems: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 Concealed Mechanical Penthouse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 2 Air Cooled Condensing Units (ACCU’s) per floor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 2 pipe direct return air/water system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 2 AHU’s supply 100% OA to the ACCU’s</a:t>
            </a: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500" dirty="0" smtClean="0">
              <a:solidFill>
                <a:schemeClr val="bg2"/>
              </a:solidFill>
            </a:endParaRPr>
          </a:p>
        </p:txBody>
      </p:sp>
      <p:pic>
        <p:nvPicPr>
          <p:cNvPr id="3074" name="Picture 2" descr="F:\Thesis\Aerial Photos\08 May 2008\20080528 0016.jpg"/>
          <p:cNvPicPr>
            <a:picLocks noChangeAspect="1" noChangeArrowheads="1"/>
          </p:cNvPicPr>
          <p:nvPr/>
        </p:nvPicPr>
        <p:blipFill>
          <a:blip r:embed="rId2"/>
          <a:srcRect l="36667" t="24996" r="31666" b="42499"/>
          <a:stretch>
            <a:fillRect/>
          </a:stretch>
        </p:blipFill>
        <p:spPr bwMode="auto">
          <a:xfrm>
            <a:off x="5029200" y="2514600"/>
            <a:ext cx="3897923" cy="2667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3" idx="0"/>
          </p:cNvCxnSpPr>
          <p:nvPr/>
        </p:nvCxnSpPr>
        <p:spPr>
          <a:xfrm rot="5400000" flipH="1" flipV="1">
            <a:off x="4425902" y="2749503"/>
            <a:ext cx="1371600" cy="30353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8400" y="4953000"/>
            <a:ext cx="231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Mechanical Penthouse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9" name="Rectangle 8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sierraglass.com/images/display/unitized-curtain-wall.png"/>
          <p:cNvPicPr>
            <a:picLocks noGrp="1"/>
          </p:cNvPicPr>
          <p:nvPr>
            <p:ph idx="1"/>
          </p:nvPr>
        </p:nvPicPr>
        <p:blipFill>
          <a:blip r:embed="rId2"/>
          <a:srcRect r="25653"/>
          <a:stretch>
            <a:fillRect/>
          </a:stretch>
        </p:blipFill>
        <p:spPr bwMode="auto">
          <a:xfrm>
            <a:off x="381000" y="31242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Panelized Facade System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7" name="Picture 6" descr="facade sho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2743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nstructio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609600"/>
            <a:ext cx="2971800" cy="2228850"/>
          </a:xfrm>
          <a:prstGeom prst="rect">
            <a:avLst/>
          </a:prstGeom>
        </p:spPr>
      </p:pic>
      <p:pic>
        <p:nvPicPr>
          <p:cNvPr id="4098" name="Picture 2" descr="F:\Thesis\Spring Thesis Research\Photographs Wall Panels\untitle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048000"/>
            <a:ext cx="3200400" cy="24003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13716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3716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0386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41148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9" name="Rectangle 18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Panelized Facade System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 l="34260" t="24968" r="33584" b="34708"/>
          <a:stretch>
            <a:fillRect/>
          </a:stretch>
        </p:blipFill>
        <p:spPr bwMode="auto">
          <a:xfrm>
            <a:off x="914400" y="2286000"/>
            <a:ext cx="297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17552" t="31888" r="64039" b="30457"/>
          <a:stretch>
            <a:fillRect/>
          </a:stretch>
        </p:blipFill>
        <p:spPr bwMode="auto">
          <a:xfrm>
            <a:off x="5257800" y="22860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85800"/>
            <a:ext cx="814517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Problem</a:t>
            </a:r>
          </a:p>
          <a:p>
            <a:endParaRPr lang="en-US" sz="900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The vertical joints between the window panels &amp; stone panels were out of alignment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Each contractor blamed the other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3328" y="5181600"/>
            <a:ext cx="2088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Correct Alignment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5181600"/>
            <a:ext cx="2267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Misalignment Joints</a:t>
            </a:r>
            <a:endParaRPr lang="en-US" sz="2000" dirty="0">
              <a:solidFill>
                <a:schemeClr val="bg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12" name="Rectangle 11"/>
            <p:cNvSpPr/>
            <p:nvPr/>
          </p:nvSpPr>
          <p:spPr>
            <a:xfrm>
              <a:off x="0" y="5562600"/>
              <a:ext cx="91440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Berkeley Heights, NJ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95600" y="5410200"/>
              <a:ext cx="3602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50 Connell Drive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57800" y="1752600"/>
            <a:ext cx="35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20% of windows had to be removed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1403</Words>
  <Application>Microsoft Office PowerPoint</Application>
  <PresentationFormat>On-screen Show (4:3)</PresentationFormat>
  <Paragraphs>369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About Myself</vt:lpstr>
      <vt:lpstr>Topics to be Presented</vt:lpstr>
      <vt:lpstr>Slide 4</vt:lpstr>
      <vt:lpstr>Slide 5</vt:lpstr>
      <vt:lpstr>Slide 6</vt:lpstr>
      <vt:lpstr>Background Info</vt:lpstr>
      <vt:lpstr>Panelized Facade System</vt:lpstr>
      <vt:lpstr>Panelized Facade System</vt:lpstr>
      <vt:lpstr>Panelized Facade System</vt:lpstr>
      <vt:lpstr>Integrated Contractor</vt:lpstr>
      <vt:lpstr>Panelized Facade System</vt:lpstr>
      <vt:lpstr>High Performance Glazing</vt:lpstr>
      <vt:lpstr>Slide 14</vt:lpstr>
      <vt:lpstr>Slide 15</vt:lpstr>
      <vt:lpstr>Slide 16</vt:lpstr>
      <vt:lpstr>Slide 17</vt:lpstr>
      <vt:lpstr>Prefabrication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jcs5018</dc:creator>
  <cp:lastModifiedBy>Jason Salyer</cp:lastModifiedBy>
  <cp:revision>118</cp:revision>
  <dcterms:created xsi:type="dcterms:W3CDTF">2009-03-31T20:00:31Z</dcterms:created>
  <dcterms:modified xsi:type="dcterms:W3CDTF">2009-04-13T16:02:48Z</dcterms:modified>
</cp:coreProperties>
</file>